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304" r:id="rId5"/>
    <p:sldId id="263" r:id="rId6"/>
    <p:sldId id="256" r:id="rId7"/>
    <p:sldId id="294" r:id="rId8"/>
    <p:sldId id="291" r:id="rId9"/>
    <p:sldId id="300" r:id="rId10"/>
    <p:sldId id="293" r:id="rId11"/>
    <p:sldId id="292" r:id="rId12"/>
    <p:sldId id="258" r:id="rId13"/>
    <p:sldId id="302" r:id="rId14"/>
    <p:sldId id="295" r:id="rId15"/>
    <p:sldId id="279" r:id="rId16"/>
    <p:sldId id="296" r:id="rId17"/>
    <p:sldId id="297" r:id="rId18"/>
    <p:sldId id="301" r:id="rId19"/>
    <p:sldId id="298" r:id="rId20"/>
    <p:sldId id="284" r:id="rId21"/>
    <p:sldId id="299" r:id="rId22"/>
    <p:sldId id="303" r:id="rId23"/>
    <p:sldId id="286" r:id="rId24"/>
    <p:sldId id="289" r:id="rId25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35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C4B1156A-380E-4F78-BDF5-A606A8083BF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639" autoAdjust="0"/>
    <p:restoredTop sz="78095" autoAdjust="0"/>
  </p:normalViewPr>
  <p:slideViewPr>
    <p:cSldViewPr snapToGrid="0">
      <p:cViewPr varScale="1">
        <p:scale>
          <a:sx n="44" d="100"/>
          <a:sy n="44" d="100"/>
        </p:scale>
        <p:origin x="240" y="3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668"/>
    </p:cViewPr>
  </p:sorterViewPr>
  <p:notesViewPr>
    <p:cSldViewPr snapToGrid="0" showGuides="1">
      <p:cViewPr varScale="1">
        <p:scale>
          <a:sx n="69" d="100"/>
          <a:sy n="69" d="100"/>
        </p:scale>
        <p:origin x="278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D63D5444-F62C-42C3-A75A-D9DBA807730F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84A4F617-7A30-41D4-AB86-5D833C98E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6248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12CAA1FA-7B6A-47D2-8D61-F225D71B51FF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4850" y="1154113"/>
            <a:ext cx="55403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1B9A179D-2D27-49E2-B022-8EDDA2EFE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603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864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008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513" y="288511"/>
            <a:ext cx="10707403" cy="10368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35665" y="1629193"/>
            <a:ext cx="10634251" cy="4343400"/>
          </a:xfrm>
        </p:spPr>
        <p:txBody>
          <a:bodyPr/>
          <a:lstStyle>
            <a:lvl1pPr>
              <a:lnSpc>
                <a:spcPct val="100000"/>
              </a:lnSpc>
              <a:spcBef>
                <a:spcPts val="375"/>
              </a:spcBef>
              <a:defRPr/>
            </a:lvl1pPr>
            <a:lvl2pPr>
              <a:lnSpc>
                <a:spcPct val="100000"/>
              </a:lnSpc>
              <a:spcBef>
                <a:spcPts val="150"/>
              </a:spcBef>
              <a:defRPr>
                <a:solidFill>
                  <a:schemeClr val="tx2"/>
                </a:solidFill>
              </a:defRPr>
            </a:lvl2pPr>
            <a:lvl3pPr>
              <a:lnSpc>
                <a:spcPct val="100000"/>
              </a:lnSpc>
              <a:spcBef>
                <a:spcPts val="150"/>
              </a:spcBef>
              <a:defRPr>
                <a:solidFill>
                  <a:schemeClr val="tx2"/>
                </a:solidFill>
              </a:defRPr>
            </a:lvl3pPr>
            <a:lvl4pPr>
              <a:lnSpc>
                <a:spcPct val="100000"/>
              </a:lnSpc>
              <a:spcBef>
                <a:spcPts val="375"/>
              </a:spcBef>
              <a:defRPr>
                <a:solidFill>
                  <a:schemeClr val="tx2"/>
                </a:solidFill>
              </a:defRPr>
            </a:lvl4pPr>
            <a:lvl5pPr>
              <a:lnSpc>
                <a:spcPct val="100000"/>
              </a:lnSpc>
              <a:spcBef>
                <a:spcPts val="375"/>
              </a:spcBef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9618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 noChangeArrowheads="1"/>
          </p:cNvSpPr>
          <p:nvPr/>
        </p:nvSpPr>
        <p:spPr bwMode="white">
          <a:xfrm>
            <a:off x="8429021" y="0"/>
            <a:ext cx="3762979" cy="6858000"/>
          </a:xfrm>
          <a:custGeom>
            <a:avLst/>
            <a:gdLst>
              <a:gd name="connsiteX0" fmla="*/ 0 w 3762978"/>
              <a:gd name="connsiteY0" fmla="*/ 0 h 6858000"/>
              <a:gd name="connsiteX1" fmla="*/ 3762978 w 3762978"/>
              <a:gd name="connsiteY1" fmla="*/ 0 h 6858000"/>
              <a:gd name="connsiteX2" fmla="*/ 3762978 w 3762978"/>
              <a:gd name="connsiteY2" fmla="*/ 6858000 h 6858000"/>
              <a:gd name="connsiteX3" fmla="*/ 338667 w 3762978"/>
              <a:gd name="connsiteY3" fmla="*/ 6858000 h 6858000"/>
              <a:gd name="connsiteX4" fmla="*/ 1189567 w 3762978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62978" h="6858000">
                <a:moveTo>
                  <a:pt x="0" y="0"/>
                </a:moveTo>
                <a:lnTo>
                  <a:pt x="3762978" y="0"/>
                </a:lnTo>
                <a:lnTo>
                  <a:pt x="3762978" y="6858000"/>
                </a:lnTo>
                <a:lnTo>
                  <a:pt x="338667" y="6858000"/>
                </a:lnTo>
                <a:lnTo>
                  <a:pt x="1189567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35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8145386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35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950653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5916" y="5139557"/>
            <a:ext cx="6400800" cy="807836"/>
          </a:xfrm>
        </p:spPr>
        <p:txBody>
          <a:bodyPr anchor="b">
            <a:normAutofit/>
          </a:bodyPr>
          <a:lstStyle>
            <a:lvl1pPr algn="r"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6C9913CA-053A-5046-87FB-ADDA9F4D61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62554" y="1692164"/>
            <a:ext cx="4366122" cy="337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58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/>
        </p:nvSpPr>
        <p:spPr bwMode="white">
          <a:xfrm>
            <a:off x="6540503" y="0"/>
            <a:ext cx="5651496" cy="6858000"/>
          </a:xfrm>
          <a:custGeom>
            <a:avLst/>
            <a:gdLst/>
            <a:ahLst/>
            <a:cxnLst/>
            <a:rect l="l" t="t" r="r" b="b"/>
            <a:pathLst>
              <a:path w="4238622" h="6858000">
                <a:moveTo>
                  <a:pt x="0" y="0"/>
                </a:moveTo>
                <a:lnTo>
                  <a:pt x="4086222" y="0"/>
                </a:lnTo>
                <a:lnTo>
                  <a:pt x="4237035" y="0"/>
                </a:lnTo>
                <a:lnTo>
                  <a:pt x="4238622" y="0"/>
                </a:lnTo>
                <a:lnTo>
                  <a:pt x="4238622" y="6858000"/>
                </a:lnTo>
                <a:lnTo>
                  <a:pt x="4237035" y="6858000"/>
                </a:lnTo>
                <a:lnTo>
                  <a:pt x="4086222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1" name="Freeform 6"/>
          <p:cNvSpPr>
            <a:spLocks/>
          </p:cNvSpPr>
          <p:nvPr/>
        </p:nvSpPr>
        <p:spPr bwMode="auto">
          <a:xfrm>
            <a:off x="6256869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350"/>
          </a:p>
        </p:txBody>
      </p:sp>
      <p:sp>
        <p:nvSpPr>
          <p:cNvPr id="12" name="Freeform 7"/>
          <p:cNvSpPr>
            <a:spLocks/>
          </p:cNvSpPr>
          <p:nvPr userDrawn="1"/>
        </p:nvSpPr>
        <p:spPr bwMode="auto">
          <a:xfrm>
            <a:off x="6062136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708575" y="4979159"/>
            <a:ext cx="3868067" cy="1684399"/>
          </a:xfrm>
        </p:spPr>
        <p:txBody>
          <a:bodyPr anchor="b">
            <a:normAutofit/>
          </a:bodyPr>
          <a:lstStyle>
            <a:lvl1pPr algn="l">
              <a:defRPr sz="3000">
                <a:solidFill>
                  <a:schemeClr val="tx2"/>
                </a:solidFill>
              </a:defRPr>
            </a:lvl1pPr>
          </a:lstStyle>
          <a:p>
            <a:br>
              <a:rPr lang="en-US" dirty="0"/>
            </a:br>
            <a:endParaRPr lang="en-US" dirty="0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0"/>
          </p:nvPr>
        </p:nvSpPr>
        <p:spPr>
          <a:xfrm>
            <a:off x="6743704" y="0"/>
            <a:ext cx="5448297" cy="6858000"/>
          </a:xfrm>
          <a:custGeom>
            <a:avLst/>
            <a:gdLst>
              <a:gd name="connsiteX0" fmla="*/ 0 w 5448297"/>
              <a:gd name="connsiteY0" fmla="*/ 0 h 6858000"/>
              <a:gd name="connsiteX1" fmla="*/ 5448297 w 5448297"/>
              <a:gd name="connsiteY1" fmla="*/ 0 h 6858000"/>
              <a:gd name="connsiteX2" fmla="*/ 5448297 w 5448297"/>
              <a:gd name="connsiteY2" fmla="*/ 6858000 h 6858000"/>
              <a:gd name="connsiteX3" fmla="*/ 338667 w 5448297"/>
              <a:gd name="connsiteY3" fmla="*/ 6858000 h 6858000"/>
              <a:gd name="connsiteX4" fmla="*/ 1185333 w 5448297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8297" h="6858000">
                <a:moveTo>
                  <a:pt x="0" y="0"/>
                </a:moveTo>
                <a:lnTo>
                  <a:pt x="5448297" y="0"/>
                </a:lnTo>
                <a:lnTo>
                  <a:pt x="5448297" y="6858000"/>
                </a:lnTo>
                <a:lnTo>
                  <a:pt x="338667" y="6858000"/>
                </a:lnTo>
                <a:lnTo>
                  <a:pt x="1185333" y="433705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 tIns="365760">
            <a:noAutofit/>
          </a:bodyPr>
          <a:lstStyle>
            <a:lvl1pPr marL="0" indent="0" algn="ctr">
              <a:buNone/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002F6E31-6977-464B-84A4-30CA297113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10520" y="1605339"/>
            <a:ext cx="4366122" cy="337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81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white">
          <a:xfrm>
            <a:off x="9622368" y="0"/>
            <a:ext cx="2569632" cy="6858000"/>
          </a:xfrm>
          <a:custGeom>
            <a:avLst/>
            <a:gdLst/>
            <a:ahLst/>
            <a:cxnLst/>
            <a:rect l="l" t="t" r="r" b="b"/>
            <a:pathLst>
              <a:path w="1927224" h="6858000">
                <a:moveTo>
                  <a:pt x="0" y="0"/>
                </a:moveTo>
                <a:lnTo>
                  <a:pt x="1927224" y="0"/>
                </a:lnTo>
                <a:lnTo>
                  <a:pt x="192722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9237133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350"/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350"/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2914650"/>
            <a:ext cx="8046720" cy="1557338"/>
          </a:xfrm>
        </p:spPr>
        <p:txBody>
          <a:bodyPr anchor="b">
            <a:normAutofit/>
          </a:bodyPr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398" y="4589465"/>
            <a:ext cx="8046719" cy="1011237"/>
          </a:xfrm>
        </p:spPr>
        <p:txBody>
          <a:bodyPr/>
          <a:lstStyle>
            <a:lvl1pPr marL="0" indent="0">
              <a:spcBef>
                <a:spcPts val="900"/>
              </a:spcBef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964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1517" y="94337"/>
            <a:ext cx="9601200" cy="12350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4851" y="1481771"/>
            <a:ext cx="96012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Прямоугольник 1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3231FDE-6B5A-B14C-90A2-00C28C68C9D6}"/>
              </a:ext>
            </a:extLst>
          </p:cNvPr>
          <p:cNvSpPr/>
          <p:nvPr userDrawn="1"/>
        </p:nvSpPr>
        <p:spPr>
          <a:xfrm>
            <a:off x="345252" y="9221724"/>
            <a:ext cx="291465" cy="471255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94"/>
          </a:p>
        </p:txBody>
      </p:sp>
      <p:sp>
        <p:nvSpPr>
          <p:cNvPr id="8" name="Прямоугольник 1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A1CE24C-1572-A74A-8298-26DFD8D19354}"/>
              </a:ext>
            </a:extLst>
          </p:cNvPr>
          <p:cNvSpPr/>
          <p:nvPr userDrawn="1"/>
        </p:nvSpPr>
        <p:spPr>
          <a:xfrm>
            <a:off x="345252" y="8668512"/>
            <a:ext cx="291465" cy="471255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94"/>
          </a:p>
        </p:txBody>
      </p:sp>
      <p:sp>
        <p:nvSpPr>
          <p:cNvPr id="10" name="Прямоугольник 1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E8563B36-8CC1-E141-8477-02744B868783}"/>
              </a:ext>
            </a:extLst>
          </p:cNvPr>
          <p:cNvSpPr/>
          <p:nvPr userDrawn="1"/>
        </p:nvSpPr>
        <p:spPr>
          <a:xfrm>
            <a:off x="497652" y="9374124"/>
            <a:ext cx="291465" cy="471255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94"/>
          </a:p>
        </p:txBody>
      </p:sp>
      <p:sp>
        <p:nvSpPr>
          <p:cNvPr id="11" name="Прямоугольник 1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E5F3204-B104-AD42-98C9-81B60F70D32A}"/>
              </a:ext>
            </a:extLst>
          </p:cNvPr>
          <p:cNvSpPr/>
          <p:nvPr userDrawn="1"/>
        </p:nvSpPr>
        <p:spPr>
          <a:xfrm>
            <a:off x="497652" y="8820912"/>
            <a:ext cx="291465" cy="471255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94"/>
          </a:p>
        </p:txBody>
      </p:sp>
      <p:sp>
        <p:nvSpPr>
          <p:cNvPr id="12" name="Прямоугольник 1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39B89464-AD0A-A840-93EE-971B19A7CE9A}"/>
              </a:ext>
            </a:extLst>
          </p:cNvPr>
          <p:cNvSpPr/>
          <p:nvPr userDrawn="1"/>
        </p:nvSpPr>
        <p:spPr>
          <a:xfrm>
            <a:off x="650052" y="9526524"/>
            <a:ext cx="291465" cy="471255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94"/>
          </a:p>
        </p:txBody>
      </p:sp>
      <p:sp>
        <p:nvSpPr>
          <p:cNvPr id="14" name="Прямоугольник 1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A9B8AFB-2FF5-434A-B1F0-CD1CC2764D11}"/>
              </a:ext>
            </a:extLst>
          </p:cNvPr>
          <p:cNvSpPr/>
          <p:nvPr userDrawn="1"/>
        </p:nvSpPr>
        <p:spPr>
          <a:xfrm>
            <a:off x="650052" y="8973312"/>
            <a:ext cx="291465" cy="471255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94"/>
          </a:p>
        </p:txBody>
      </p:sp>
      <p:sp>
        <p:nvSpPr>
          <p:cNvPr id="15" name="Прямоугольник 1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55F21AC7-D3B4-424F-8158-F4FAE8C82FBD}"/>
              </a:ext>
            </a:extLst>
          </p:cNvPr>
          <p:cNvSpPr/>
          <p:nvPr userDrawn="1"/>
        </p:nvSpPr>
        <p:spPr>
          <a:xfrm>
            <a:off x="802452" y="9678924"/>
            <a:ext cx="291465" cy="471255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94"/>
          </a:p>
        </p:txBody>
      </p:sp>
      <p:sp>
        <p:nvSpPr>
          <p:cNvPr id="16" name="Прямоугольник 1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58AAB56-75EF-C546-8D7A-BBA5A42341B9}"/>
              </a:ext>
            </a:extLst>
          </p:cNvPr>
          <p:cNvSpPr/>
          <p:nvPr userDrawn="1"/>
        </p:nvSpPr>
        <p:spPr>
          <a:xfrm>
            <a:off x="802452" y="9125712"/>
            <a:ext cx="291465" cy="471255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94"/>
          </a:p>
        </p:txBody>
      </p:sp>
      <p:sp>
        <p:nvSpPr>
          <p:cNvPr id="17" name="Прямоугольник 1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934E80F-309C-D740-8C2F-727EDDC90094}"/>
              </a:ext>
            </a:extLst>
          </p:cNvPr>
          <p:cNvSpPr/>
          <p:nvPr userDrawn="1"/>
        </p:nvSpPr>
        <p:spPr>
          <a:xfrm>
            <a:off x="954852" y="9278112"/>
            <a:ext cx="291465" cy="471255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94"/>
          </a:p>
        </p:txBody>
      </p:sp>
      <p:sp>
        <p:nvSpPr>
          <p:cNvPr id="18" name="Прямоугольник 1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6EB7F3E-B01B-E342-B4BD-FF0B555EAAEF}"/>
              </a:ext>
            </a:extLst>
          </p:cNvPr>
          <p:cNvSpPr/>
          <p:nvPr userDrawn="1"/>
        </p:nvSpPr>
        <p:spPr>
          <a:xfrm>
            <a:off x="1107252" y="9983724"/>
            <a:ext cx="291465" cy="471255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94"/>
          </a:p>
        </p:txBody>
      </p:sp>
      <p:sp>
        <p:nvSpPr>
          <p:cNvPr id="19" name="Прямоугольник 1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EC8905D-825D-3843-8DBA-01D5F4783B29}"/>
              </a:ext>
            </a:extLst>
          </p:cNvPr>
          <p:cNvSpPr/>
          <p:nvPr userDrawn="1"/>
        </p:nvSpPr>
        <p:spPr>
          <a:xfrm>
            <a:off x="1107252" y="9430512"/>
            <a:ext cx="291465" cy="471255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94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520FD0D-8040-0542-B43B-D85519F600F0}"/>
              </a:ext>
            </a:extLst>
          </p:cNvPr>
          <p:cNvSpPr/>
          <p:nvPr userDrawn="1"/>
        </p:nvSpPr>
        <p:spPr>
          <a:xfrm>
            <a:off x="395925" y="786668"/>
            <a:ext cx="393192" cy="385967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F47C2257-9331-7F4B-8DAC-2D859AE764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t="22498" b="3147"/>
          <a:stretch/>
        </p:blipFill>
        <p:spPr>
          <a:xfrm>
            <a:off x="11056585" y="6155862"/>
            <a:ext cx="732369" cy="42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73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60" r:id="rId3"/>
    <p:sldLayoutId id="2147483651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05740" indent="-205740" algn="l" defTabSz="685800" rtl="0" eaLnBrk="1" latinLnBrk="0" hangingPunct="1">
        <a:lnSpc>
          <a:spcPct val="90000"/>
        </a:lnSpc>
        <a:spcBef>
          <a:spcPts val="1350"/>
        </a:spcBef>
        <a:buFont typeface="Wingdings" pitchFamily="2" charset="2"/>
        <a:buChar char="§"/>
        <a:defRPr sz="24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11480" indent="-171450" algn="l" defTabSz="685800" rtl="0" eaLnBrk="1" latinLnBrk="0" hangingPunct="1">
        <a:lnSpc>
          <a:spcPct val="90000"/>
        </a:lnSpc>
        <a:spcBef>
          <a:spcPts val="750"/>
        </a:spcBef>
        <a:buFont typeface=".AppleSystemUIFont"/>
        <a:buChar char="–"/>
        <a:defRPr sz="20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17220" indent="-171450" algn="l" defTabSz="6858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22960" indent="-171450" algn="l" defTabSz="6858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994410" indent="-171450" algn="l" defTabSz="6858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165860" indent="-171450" algn="l" defTabSz="6858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337310" indent="-171450" algn="l" defTabSz="6858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71450" algn="l" defTabSz="6858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680210" indent="-171450" algn="l" defTabSz="6858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7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F14EE-9C52-6844-9E25-481E88E184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4708" y="4917989"/>
            <a:ext cx="5448297" cy="1478573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10 Ways to Improve Cybersecurity Insurability &amp; Minimize Rates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F923C70-2A07-492E-8A32-650CA0AA79C4}"/>
              </a:ext>
            </a:extLst>
          </p:cNvPr>
          <p:cNvGrpSpPr/>
          <p:nvPr/>
        </p:nvGrpSpPr>
        <p:grpSpPr>
          <a:xfrm>
            <a:off x="8255388" y="2360335"/>
            <a:ext cx="3462535" cy="2137329"/>
            <a:chOff x="992025" y="1176141"/>
            <a:chExt cx="2732362" cy="1686613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3B89020-7820-46F4-AB69-E9479A1810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1294" y="2420502"/>
              <a:ext cx="2498597" cy="442252"/>
            </a:xfrm>
            <a:prstGeom prst="rect">
              <a:avLst/>
            </a:prstGeom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FEAC349-8023-40E6-833E-AF696A1C9E8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2025" y="2244152"/>
              <a:ext cx="2732362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DB04BD7-934B-463A-9CC1-7DE3905652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Photocopy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0779" y="1176141"/>
              <a:ext cx="2143460" cy="10195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81088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5DB5F52-0F6F-2446-A888-CEE3D32EE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 Ways to Improve Cybersecurity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0CC2A9-2331-A54C-BC17-8F31763304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Assess Your Information Security </a:t>
            </a:r>
          </a:p>
          <a:p>
            <a:r>
              <a:rPr lang="en-US" dirty="0"/>
              <a:t> Implement Out of Band Authentication </a:t>
            </a:r>
          </a:p>
          <a:p>
            <a:r>
              <a:rPr lang="en-US" dirty="0"/>
              <a:t> Create a Set of Information Security Policies </a:t>
            </a:r>
          </a:p>
          <a:p>
            <a:r>
              <a:rPr lang="en-US" dirty="0"/>
              <a:t> Create and Practice an Incident Response Plan</a:t>
            </a:r>
          </a:p>
          <a:p>
            <a:r>
              <a:rPr lang="en-US" dirty="0"/>
              <a:t> Review Recovery Time Objectives </a:t>
            </a:r>
          </a:p>
          <a:p>
            <a:r>
              <a:rPr lang="en-US" dirty="0"/>
              <a:t> Disable RDP Access</a:t>
            </a:r>
          </a:p>
          <a:p>
            <a:r>
              <a:rPr lang="en-US" dirty="0"/>
              <a:t> Enable Multi-Factor Authentication </a:t>
            </a:r>
          </a:p>
          <a:p>
            <a:r>
              <a:rPr lang="en-US" dirty="0"/>
              <a:t> Implement Effective Logging</a:t>
            </a:r>
          </a:p>
          <a:p>
            <a:r>
              <a:rPr lang="en-US" dirty="0"/>
              <a:t> Perform Vulnerability Scanning</a:t>
            </a:r>
          </a:p>
          <a:p>
            <a:r>
              <a:rPr lang="en-US" dirty="0"/>
              <a:t> Implement Endpoint Detection and Response Tools</a:t>
            </a:r>
          </a:p>
        </p:txBody>
      </p:sp>
      <p:pic>
        <p:nvPicPr>
          <p:cNvPr id="5" name="Picture 2" descr="image001">
            <a:extLst>
              <a:ext uri="{FF2B5EF4-FFF2-40B4-BE49-F238E27FC236}">
                <a16:creationId xmlns:a16="http://schemas.microsoft.com/office/drawing/2014/main" id="{5C628A31-BE05-44BC-A16A-3440B84DE0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17" y="6122930"/>
            <a:ext cx="31813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7108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6BA3A-3EDB-0341-AB2F-DCCF64840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 your Information Security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C33CF-0DF9-7940-B70D-E63D8958D8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Vulnerability Scan</a:t>
            </a:r>
          </a:p>
          <a:p>
            <a:r>
              <a:rPr lang="en-US" dirty="0"/>
              <a:t>Penetration Testing</a:t>
            </a:r>
          </a:p>
          <a:p>
            <a:r>
              <a:rPr lang="en-US" dirty="0"/>
              <a:t>Free/included assessments with M365 and Azure</a:t>
            </a:r>
          </a:p>
          <a:p>
            <a:r>
              <a:rPr lang="en-US" dirty="0"/>
              <a:t>Business Impact Analysis</a:t>
            </a:r>
          </a:p>
          <a:p>
            <a:r>
              <a:rPr lang="en-US" dirty="0"/>
              <a:t>Asset-based risk assessment</a:t>
            </a:r>
          </a:p>
          <a:p>
            <a:r>
              <a:rPr lang="en-US" dirty="0"/>
              <a:t>Scenario-based risk assessment</a:t>
            </a:r>
          </a:p>
          <a:p>
            <a:r>
              <a:rPr lang="en-US" dirty="0"/>
              <a:t>Begin with a formal Assessment</a:t>
            </a:r>
          </a:p>
          <a:p>
            <a:pPr lvl="1"/>
            <a:r>
              <a:rPr lang="en-US" dirty="0"/>
              <a:t>Administrative controls (people, policies and processes)</a:t>
            </a:r>
          </a:p>
          <a:p>
            <a:pPr lvl="1"/>
            <a:r>
              <a:rPr lang="en-US" dirty="0"/>
              <a:t>Physical controls (cameras, locks, lighting...)</a:t>
            </a:r>
          </a:p>
          <a:p>
            <a:pPr lvl="1"/>
            <a:r>
              <a:rPr lang="en-US" dirty="0"/>
              <a:t>Internal technical controls (servers, workstations, wireless…)</a:t>
            </a:r>
          </a:p>
          <a:p>
            <a:pPr lvl="1"/>
            <a:r>
              <a:rPr lang="en-US" dirty="0"/>
              <a:t>External technical controls (firewall, DNS, social media, file sharing sites…)</a:t>
            </a:r>
          </a:p>
          <a:p>
            <a:endParaRPr lang="en-US" dirty="0"/>
          </a:p>
        </p:txBody>
      </p:sp>
      <p:pic>
        <p:nvPicPr>
          <p:cNvPr id="4" name="Picture 2" descr="image001">
            <a:extLst>
              <a:ext uri="{FF2B5EF4-FFF2-40B4-BE49-F238E27FC236}">
                <a16:creationId xmlns:a16="http://schemas.microsoft.com/office/drawing/2014/main" id="{B2E82062-0A3C-4707-9C2C-CE9328654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17" y="6122930"/>
            <a:ext cx="31813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199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5DB5F52-0F6F-2446-A888-CEE3D32EE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 Out of Band Authentications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0CC2A9-2331-A54C-BC17-8F31763304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Social Engineering Fraud (SEF) losses estimated at $1.9B in 2019</a:t>
            </a:r>
          </a:p>
          <a:p>
            <a:r>
              <a:rPr lang="en-US" dirty="0"/>
              <a:t> Out of band authentications most effective in stopping SEF </a:t>
            </a:r>
          </a:p>
          <a:p>
            <a:r>
              <a:rPr lang="en-US" dirty="0"/>
              <a:t> Additional considerations: </a:t>
            </a:r>
          </a:p>
          <a:p>
            <a:pPr lvl="1"/>
            <a:r>
              <a:rPr lang="en-US" dirty="0"/>
              <a:t> Dual authorizations </a:t>
            </a:r>
          </a:p>
          <a:p>
            <a:pPr lvl="1"/>
            <a:r>
              <a:rPr lang="en-US" dirty="0"/>
              <a:t> Phishing simulation tools </a:t>
            </a:r>
          </a:p>
          <a:p>
            <a:pPr lvl="1"/>
            <a:r>
              <a:rPr lang="en-US" dirty="0"/>
              <a:t> SPF</a:t>
            </a:r>
          </a:p>
          <a:p>
            <a:pPr lvl="1"/>
            <a:r>
              <a:rPr lang="en-US" dirty="0"/>
              <a:t> DMARC </a:t>
            </a:r>
          </a:p>
          <a:p>
            <a:pPr lvl="1"/>
            <a:r>
              <a:rPr lang="en-US" dirty="0"/>
              <a:t> DKIM</a:t>
            </a:r>
          </a:p>
          <a:p>
            <a:pPr lvl="1"/>
            <a:endParaRPr lang="en-US" dirty="0"/>
          </a:p>
        </p:txBody>
      </p:sp>
      <p:pic>
        <p:nvPicPr>
          <p:cNvPr id="5" name="Picture 2" descr="image001">
            <a:extLst>
              <a:ext uri="{FF2B5EF4-FFF2-40B4-BE49-F238E27FC236}">
                <a16:creationId xmlns:a16="http://schemas.microsoft.com/office/drawing/2014/main" id="{5C628A31-BE05-44BC-A16A-3440B84DE0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17" y="6122930"/>
            <a:ext cx="31813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A187161-174B-48A1-A541-9CE6266ECE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1" y="2584443"/>
            <a:ext cx="4895088" cy="338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09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33A52-5582-C14D-904F-2B54F7EBA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 set of information security policies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5C87BA-045C-0342-9E6B-193CE6AB1B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Policies guide the organization</a:t>
            </a:r>
          </a:p>
          <a:p>
            <a:r>
              <a:rPr lang="en-US" dirty="0"/>
              <a:t>Procedures and plans are more specific</a:t>
            </a:r>
          </a:p>
          <a:p>
            <a:r>
              <a:rPr lang="en-US" dirty="0"/>
              <a:t>Be aware of the shared risk model of cloud computing</a:t>
            </a:r>
          </a:p>
          <a:p>
            <a:pPr lvl="1"/>
            <a:r>
              <a:rPr lang="en-US" dirty="0"/>
              <a:t>Who is responsible for data backup, how long are backups retained</a:t>
            </a:r>
          </a:p>
          <a:p>
            <a:pPr lvl="1"/>
            <a:r>
              <a:rPr lang="en-US" dirty="0"/>
              <a:t>Azure PaaS – Microsoft managed the infrastructure, someone else manages the OS</a:t>
            </a:r>
          </a:p>
          <a:p>
            <a:pPr lvl="1"/>
            <a:r>
              <a:rPr lang="en-US" dirty="0"/>
              <a:t>What are the SLAs</a:t>
            </a:r>
          </a:p>
          <a:p>
            <a:r>
              <a:rPr lang="en-US" dirty="0"/>
              <a:t>Consider compliance requirements</a:t>
            </a:r>
          </a:p>
          <a:p>
            <a:r>
              <a:rPr lang="en-US" dirty="0"/>
              <a:t>Consider insurance underwriting standards</a:t>
            </a:r>
          </a:p>
          <a:p>
            <a:r>
              <a:rPr lang="en-US" dirty="0"/>
              <a:t>Most organizations will end up with 15-25 separate policies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2" descr="image001">
            <a:extLst>
              <a:ext uri="{FF2B5EF4-FFF2-40B4-BE49-F238E27FC236}">
                <a16:creationId xmlns:a16="http://schemas.microsoft.com/office/drawing/2014/main" id="{DC9C4DE7-CB29-40AE-88FF-D5B2F51CD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17" y="6122930"/>
            <a:ext cx="31813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549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B5876C1-2DDD-7642-9EEC-01B301CE9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and practice an incident response plan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388086-CE12-2941-989A-1296411708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Inter-related with the overall Business Continuity plan</a:t>
            </a:r>
          </a:p>
          <a:p>
            <a:r>
              <a:rPr lang="en-US" dirty="0"/>
              <a:t>Include key contacts</a:t>
            </a:r>
          </a:p>
          <a:p>
            <a:r>
              <a:rPr lang="en-US" dirty="0"/>
              <a:t>Write it</a:t>
            </a:r>
          </a:p>
          <a:p>
            <a:r>
              <a:rPr lang="en-US" dirty="0"/>
              <a:t>Practice it – tabletop exercises</a:t>
            </a:r>
          </a:p>
          <a:p>
            <a:r>
              <a:rPr lang="en-US" dirty="0"/>
              <a:t>Improve it – lessons learned</a:t>
            </a:r>
          </a:p>
          <a:p>
            <a:r>
              <a:rPr lang="en-US" dirty="0"/>
              <a:t>Review it at least annually</a:t>
            </a:r>
          </a:p>
          <a:p>
            <a:r>
              <a:rPr lang="en-US" dirty="0"/>
              <a:t>If encrypting malware hits, can you get to your IR plan?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2" descr="image001">
            <a:extLst>
              <a:ext uri="{FF2B5EF4-FFF2-40B4-BE49-F238E27FC236}">
                <a16:creationId xmlns:a16="http://schemas.microsoft.com/office/drawing/2014/main" id="{34204FB1-0823-4934-81A7-7B18E5E9C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17" y="6122930"/>
            <a:ext cx="31813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665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5DB5F52-0F6F-2446-A888-CEE3D32EE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Recovery Time Objectives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0CC2A9-2331-A54C-BC17-8F31763304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What is an RTO?</a:t>
            </a:r>
          </a:p>
          <a:p>
            <a:r>
              <a:rPr lang="en-US" dirty="0"/>
              <a:t> Are RTOs realistic?</a:t>
            </a:r>
          </a:p>
          <a:p>
            <a:r>
              <a:rPr lang="en-US" dirty="0"/>
              <a:t> How to plan for exceeded RTOs</a:t>
            </a:r>
          </a:p>
        </p:txBody>
      </p:sp>
      <p:pic>
        <p:nvPicPr>
          <p:cNvPr id="5" name="Picture 2" descr="image001">
            <a:extLst>
              <a:ext uri="{FF2B5EF4-FFF2-40B4-BE49-F238E27FC236}">
                <a16:creationId xmlns:a16="http://schemas.microsoft.com/office/drawing/2014/main" id="{5C628A31-BE05-44BC-A16A-3440B84DE0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17" y="6122930"/>
            <a:ext cx="31813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26AD00D-270A-4892-B9D9-1C2EA2AF3A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513" y="3499979"/>
            <a:ext cx="8737603" cy="24016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206366E-D78E-43F1-ADB7-18B51FDD87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8735" y="1476375"/>
            <a:ext cx="3657600" cy="19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95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35E5443-4BDC-FF4E-AD62-10A92F3A8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Disable RDP access	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1EAC65-97DB-1540-BC51-AD77FC5AB3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Open RDP (a.k.a. Windows Terminal Services, Remote Desktop Services) is a major attack vector</a:t>
            </a:r>
          </a:p>
          <a:p>
            <a:pPr lvl="1"/>
            <a:r>
              <a:rPr lang="en-US" dirty="0"/>
              <a:t>Even if you change the port…</a:t>
            </a:r>
          </a:p>
          <a:p>
            <a:pPr lvl="1"/>
            <a:r>
              <a:rPr lang="en-US" dirty="0"/>
              <a:t>Even if you don’t have a DNS name associated with it…</a:t>
            </a:r>
          </a:p>
          <a:p>
            <a:pPr lvl="1"/>
            <a:r>
              <a:rPr lang="en-US" dirty="0"/>
              <a:t>Even if you’ve patched…</a:t>
            </a:r>
          </a:p>
          <a:p>
            <a:pPr lvl="1"/>
            <a:r>
              <a:rPr lang="en-US" dirty="0"/>
              <a:t>Even if you have good passwords…</a:t>
            </a:r>
          </a:p>
          <a:p>
            <a:pPr lvl="1"/>
            <a:r>
              <a:rPr lang="en-US" dirty="0"/>
              <a:t>Even if you don’t think you’re a target</a:t>
            </a:r>
          </a:p>
          <a:p>
            <a:pPr lvl="1"/>
            <a:endParaRPr lang="en-US" dirty="0"/>
          </a:p>
          <a:p>
            <a:r>
              <a:rPr lang="en-US" dirty="0"/>
              <a:t>Must be secured behind a VPN to be safe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2" descr="image001">
            <a:extLst>
              <a:ext uri="{FF2B5EF4-FFF2-40B4-BE49-F238E27FC236}">
                <a16:creationId xmlns:a16="http://schemas.microsoft.com/office/drawing/2014/main" id="{23B0012E-CFDE-4C00-A9DF-60E3EC0D7B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17" y="6122930"/>
            <a:ext cx="31813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6718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5DB5F52-0F6F-2446-A888-CEE3D32EE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Enable Multi-Factor Authentication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0CC2A9-2331-A54C-BC17-8F31763304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What is it?</a:t>
            </a:r>
          </a:p>
          <a:p>
            <a:r>
              <a:rPr lang="en-US" dirty="0"/>
              <a:t> When is it needed?</a:t>
            </a:r>
          </a:p>
          <a:p>
            <a:r>
              <a:rPr lang="en-US" dirty="0"/>
              <a:t> What’s the impact?</a:t>
            </a:r>
          </a:p>
        </p:txBody>
      </p:sp>
      <p:pic>
        <p:nvPicPr>
          <p:cNvPr id="5" name="Picture 2" descr="image001">
            <a:extLst>
              <a:ext uri="{FF2B5EF4-FFF2-40B4-BE49-F238E27FC236}">
                <a16:creationId xmlns:a16="http://schemas.microsoft.com/office/drawing/2014/main" id="{5C628A31-BE05-44BC-A16A-3440B84DE0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17" y="6122930"/>
            <a:ext cx="31813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551591C-0CAD-48EA-8635-65528D2A21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8252" y="1629193"/>
            <a:ext cx="5738415" cy="39185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3FAEF54-64B7-46FD-884A-924E739D1F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9729" y="3005734"/>
            <a:ext cx="4105275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780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DFF9D8E-3B80-BF42-AFC8-90468266D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 effective logging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E1BBD9-3A2C-C942-A3F5-518584F846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Implement effective and appropriate logging, log file aggregation and alerting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Make sure that all systems are synchronized for time</a:t>
            </a:r>
          </a:p>
          <a:p>
            <a:r>
              <a:rPr lang="en-US" dirty="0"/>
              <a:t>Make sure that logs are kept for at least 90 days</a:t>
            </a:r>
          </a:p>
          <a:p>
            <a:r>
              <a:rPr lang="en-US" dirty="0"/>
              <a:t>Who is watching the logs? – A human or a computer?</a:t>
            </a:r>
          </a:p>
          <a:p>
            <a:r>
              <a:rPr lang="en-US" dirty="0"/>
              <a:t>SIEM - Security Information and Event Management</a:t>
            </a:r>
          </a:p>
          <a:p>
            <a:pPr lvl="1"/>
            <a:r>
              <a:rPr lang="en-US" sz="2400" dirty="0">
                <a:solidFill>
                  <a:schemeClr val="accent2"/>
                </a:solidFill>
              </a:rPr>
              <a:t>Allows machine learning algorithms to watch the logs</a:t>
            </a:r>
          </a:p>
          <a:p>
            <a:pPr lvl="1"/>
            <a:r>
              <a:rPr lang="en-US" sz="2400" dirty="0">
                <a:solidFill>
                  <a:schemeClr val="accent2"/>
                </a:solidFill>
              </a:rPr>
              <a:t>Allows for event correlation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2" descr="image001">
            <a:extLst>
              <a:ext uri="{FF2B5EF4-FFF2-40B4-BE49-F238E27FC236}">
                <a16:creationId xmlns:a16="http://schemas.microsoft.com/office/drawing/2014/main" id="{1E7A82C5-9D01-4BBC-8830-CFD3378D80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17" y="6122930"/>
            <a:ext cx="31813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8260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5DB5F52-0F6F-2446-A888-CEE3D32EE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 Vulnerability Scanning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0CC2A9-2331-A54C-BC17-8F31763304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This is important for checks and balances</a:t>
            </a:r>
          </a:p>
          <a:p>
            <a:r>
              <a:rPr lang="en-US" dirty="0"/>
              <a:t> May be required for compliance</a:t>
            </a:r>
          </a:p>
          <a:p>
            <a:r>
              <a:rPr lang="en-US" dirty="0"/>
              <a:t> Uses a tool that detects and enumerates devices on the network</a:t>
            </a:r>
          </a:p>
          <a:p>
            <a:r>
              <a:rPr lang="en-US" dirty="0"/>
              <a:t> Identifies the device</a:t>
            </a:r>
          </a:p>
          <a:p>
            <a:r>
              <a:rPr lang="en-US" dirty="0"/>
              <a:t> Probes for vulnerabilities</a:t>
            </a:r>
          </a:p>
          <a:p>
            <a:r>
              <a:rPr lang="en-US" dirty="0"/>
              <a:t> Summary report of CVEs – Critical, high, medium and low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2" descr="image001">
            <a:extLst>
              <a:ext uri="{FF2B5EF4-FFF2-40B4-BE49-F238E27FC236}">
                <a16:creationId xmlns:a16="http://schemas.microsoft.com/office/drawing/2014/main" id="{5C628A31-BE05-44BC-A16A-3440B84DE0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17" y="6122930"/>
            <a:ext cx="31813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0207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6BA3A-3EDB-0341-AB2F-DCCF64840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C33CF-0DF9-7940-B70D-E63D8958D8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6214" y="1552445"/>
            <a:ext cx="5060335" cy="43434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Randy Anderson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Manager, Cybersecurity and IT Consulting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CISSP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Loffler Companies </a:t>
            </a:r>
            <a:r>
              <a:rPr lang="en-US" dirty="0"/>
              <a:t>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1ED5505-99BA-4A08-B920-D20363D7B335}"/>
              </a:ext>
            </a:extLst>
          </p:cNvPr>
          <p:cNvSpPr txBox="1">
            <a:spLocks/>
          </p:cNvSpPr>
          <p:nvPr/>
        </p:nvSpPr>
        <p:spPr>
          <a:xfrm>
            <a:off x="1255879" y="1552445"/>
            <a:ext cx="5060335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05740" indent="-20574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Wingdings" pitchFamily="2" charset="2"/>
              <a:buChar char="§"/>
              <a:defRPr sz="24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11480" indent="-171450" algn="l" defTabSz="685800" rtl="0" eaLnBrk="1" latinLnBrk="0" hangingPunct="1">
              <a:lnSpc>
                <a:spcPct val="100000"/>
              </a:lnSpc>
              <a:spcBef>
                <a:spcPts val="150"/>
              </a:spcBef>
              <a:buFont typeface=".AppleSystemUIFont"/>
              <a:buChar char="–"/>
              <a:defRPr sz="20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17220" indent="-171450" algn="l" defTabSz="685800" rtl="0" eaLnBrk="1" latinLnBrk="0" hangingPunct="1">
              <a:lnSpc>
                <a:spcPct val="100000"/>
              </a:lnSpc>
              <a:spcBef>
                <a:spcPts val="1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2296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9441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165860" indent="-171450" algn="l" defTabSz="6858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37310" indent="-171450" algn="l" defTabSz="6858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08760" indent="-171450" algn="l" defTabSz="6858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80210" indent="-171450" algn="l" defTabSz="6858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David Wasson</a:t>
            </a:r>
          </a:p>
          <a:p>
            <a:pPr marL="0" indent="0">
              <a:buNone/>
            </a:pPr>
            <a:r>
              <a:rPr lang="en-US" sz="2000" dirty="0"/>
              <a:t>Vice President, Cyber Practice Leader</a:t>
            </a:r>
          </a:p>
          <a:p>
            <a:pPr marL="0" indent="0">
              <a:buNone/>
            </a:pPr>
            <a:r>
              <a:rPr lang="en-US" sz="2000" dirty="0"/>
              <a:t>RPLU | CIPP/US | CIPM | FIP | CCIC</a:t>
            </a:r>
          </a:p>
          <a:p>
            <a:pPr marL="0" indent="0">
              <a:buNone/>
            </a:pPr>
            <a:r>
              <a:rPr lang="en-US" sz="2000" dirty="0"/>
              <a:t>Hays Companies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5" name="Picture 2" descr="image001">
            <a:extLst>
              <a:ext uri="{FF2B5EF4-FFF2-40B4-BE49-F238E27FC236}">
                <a16:creationId xmlns:a16="http://schemas.microsoft.com/office/drawing/2014/main" id="{92C34BD7-34F1-43CB-A3CC-FF0B8C666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17" y="6122930"/>
            <a:ext cx="31813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57A142-D66D-421E-9EDC-5485063EEC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3637" y="1527013"/>
            <a:ext cx="1939179" cy="2470556"/>
          </a:xfrm>
          <a:prstGeom prst="rect">
            <a:avLst/>
          </a:prstGeom>
        </p:spPr>
      </p:pic>
      <p:pic>
        <p:nvPicPr>
          <p:cNvPr id="8" name="Picture 7" descr="A person wearing glasses&#10;&#10;Description automatically generated with low confidence">
            <a:extLst>
              <a:ext uri="{FF2B5EF4-FFF2-40B4-BE49-F238E27FC236}">
                <a16:creationId xmlns:a16="http://schemas.microsoft.com/office/drawing/2014/main" id="{D8DE6071-901A-4F90-BB3E-EDD0F0952C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2323" y="1527013"/>
            <a:ext cx="2127752" cy="247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863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5DB5F52-0F6F-2446-A888-CEE3D32EE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 Endpoint Detection and Response Tools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0CC2A9-2331-A54C-BC17-8F31763304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Used in addition to antivirus tools </a:t>
            </a:r>
          </a:p>
          <a:p>
            <a:r>
              <a:rPr lang="en-US" dirty="0"/>
              <a:t> Varying levels of products available </a:t>
            </a:r>
          </a:p>
          <a:p>
            <a:r>
              <a:rPr lang="en-US" dirty="0"/>
              <a:t> More expensive than other options</a:t>
            </a:r>
          </a:p>
        </p:txBody>
      </p:sp>
      <p:pic>
        <p:nvPicPr>
          <p:cNvPr id="5" name="Picture 2" descr="image001">
            <a:extLst>
              <a:ext uri="{FF2B5EF4-FFF2-40B4-BE49-F238E27FC236}">
                <a16:creationId xmlns:a16="http://schemas.microsoft.com/office/drawing/2014/main" id="{5C628A31-BE05-44BC-A16A-3440B84DE0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17" y="6122930"/>
            <a:ext cx="31813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7653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5DB5F52-0F6F-2446-A888-CEE3D32EE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Paying Ransomware – Discussion 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0CC2A9-2331-A54C-BC17-8F31763304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5" name="Picture 2" descr="image001">
            <a:extLst>
              <a:ext uri="{FF2B5EF4-FFF2-40B4-BE49-F238E27FC236}">
                <a16:creationId xmlns:a16="http://schemas.microsoft.com/office/drawing/2014/main" id="{5C628A31-BE05-44BC-A16A-3440B84DE0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17" y="6122930"/>
            <a:ext cx="31813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0992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6BA3A-3EDB-0341-AB2F-DCCF64840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C33CF-0DF9-7940-B70D-E63D8958D8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The Cyber Risk Landscape</a:t>
            </a:r>
          </a:p>
          <a:p>
            <a:r>
              <a:rPr lang="en-US" dirty="0"/>
              <a:t> Risk Management </a:t>
            </a:r>
          </a:p>
          <a:p>
            <a:r>
              <a:rPr lang="en-US" dirty="0"/>
              <a:t> Paying Ransoms </a:t>
            </a:r>
          </a:p>
        </p:txBody>
      </p:sp>
      <p:pic>
        <p:nvPicPr>
          <p:cNvPr id="4" name="Picture 2" descr="image001">
            <a:extLst>
              <a:ext uri="{FF2B5EF4-FFF2-40B4-BE49-F238E27FC236}">
                <a16:creationId xmlns:a16="http://schemas.microsoft.com/office/drawing/2014/main" id="{825F6FBB-154E-490B-A062-78A7B259D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17" y="6122930"/>
            <a:ext cx="31813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1483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6BA3A-3EDB-0341-AB2F-DCCF64840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Cyber Insurance Landscape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C33CF-0DF9-7940-B70D-E63D8958D8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Increasing Losses – Rate Increases  </a:t>
            </a:r>
          </a:p>
          <a:p>
            <a:r>
              <a:rPr lang="en-US" dirty="0"/>
              <a:t> Capacity Limitations</a:t>
            </a:r>
          </a:p>
          <a:p>
            <a:r>
              <a:rPr lang="en-US" dirty="0"/>
              <a:t> Coverage Limitations</a:t>
            </a:r>
          </a:p>
          <a:p>
            <a:r>
              <a:rPr lang="en-US" dirty="0"/>
              <a:t> Increased Underwriting Standards</a:t>
            </a:r>
          </a:p>
        </p:txBody>
      </p:sp>
      <p:pic>
        <p:nvPicPr>
          <p:cNvPr id="4" name="Picture 2" descr="image001">
            <a:extLst>
              <a:ext uri="{FF2B5EF4-FFF2-40B4-BE49-F238E27FC236}">
                <a16:creationId xmlns:a16="http://schemas.microsoft.com/office/drawing/2014/main" id="{825F6FBB-154E-490B-A062-78A7B259D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17" y="6122930"/>
            <a:ext cx="31813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4969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6BA3A-3EDB-0341-AB2F-DCCF64840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Cyber Risk Landscape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C33CF-0DF9-7940-B70D-E63D8958D8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The Cyber Timeline</a:t>
            </a:r>
          </a:p>
          <a:p>
            <a:r>
              <a:rPr lang="en-US" dirty="0"/>
              <a:t> Ransomware </a:t>
            </a:r>
          </a:p>
          <a:p>
            <a:r>
              <a:rPr lang="en-US" dirty="0"/>
              <a:t> Business Email Compromise </a:t>
            </a:r>
          </a:p>
          <a:p>
            <a:r>
              <a:rPr lang="en-US" dirty="0"/>
              <a:t> Systemic Risk </a:t>
            </a:r>
          </a:p>
        </p:txBody>
      </p:sp>
      <p:pic>
        <p:nvPicPr>
          <p:cNvPr id="4" name="Picture 2" descr="image001">
            <a:extLst>
              <a:ext uri="{FF2B5EF4-FFF2-40B4-BE49-F238E27FC236}">
                <a16:creationId xmlns:a16="http://schemas.microsoft.com/office/drawing/2014/main" id="{825F6FBB-154E-490B-A062-78A7B259D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17" y="6122930"/>
            <a:ext cx="31813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297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6BA3A-3EDB-0341-AB2F-DCCF64840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Average Ransom Paid By Type</a:t>
            </a:r>
          </a:p>
        </p:txBody>
      </p:sp>
      <p:pic>
        <p:nvPicPr>
          <p:cNvPr id="4" name="Picture 2" descr="image001">
            <a:extLst>
              <a:ext uri="{FF2B5EF4-FFF2-40B4-BE49-F238E27FC236}">
                <a16:creationId xmlns:a16="http://schemas.microsoft.com/office/drawing/2014/main" id="{825F6FBB-154E-490B-A062-78A7B259D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17" y="6122930"/>
            <a:ext cx="31813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B92910A-AE76-45B2-892B-098DA558C5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1210" y="2436304"/>
            <a:ext cx="8769580" cy="231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966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6BA3A-3EDB-0341-AB2F-DCCF64840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Cyber Risk Landscape</a:t>
            </a:r>
          </a:p>
        </p:txBody>
      </p:sp>
      <p:pic>
        <p:nvPicPr>
          <p:cNvPr id="4" name="Picture 2" descr="image001">
            <a:extLst>
              <a:ext uri="{FF2B5EF4-FFF2-40B4-BE49-F238E27FC236}">
                <a16:creationId xmlns:a16="http://schemas.microsoft.com/office/drawing/2014/main" id="{825F6FBB-154E-490B-A062-78A7B259D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17" y="6122930"/>
            <a:ext cx="31813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229E115-DC14-4AD7-A684-EB2F9BD473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4795" y="1398513"/>
            <a:ext cx="7082409" cy="4733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32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33A52-5582-C14D-904F-2B54F7EBA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Cyber Risk Landscape</a:t>
            </a:r>
          </a:p>
        </p:txBody>
      </p:sp>
      <p:pic>
        <p:nvPicPr>
          <p:cNvPr id="1026" name="Picture 2" descr="image001">
            <a:extLst>
              <a:ext uri="{FF2B5EF4-FFF2-40B4-BE49-F238E27FC236}">
                <a16:creationId xmlns:a16="http://schemas.microsoft.com/office/drawing/2014/main" id="{51AF6A2C-D961-4220-BDA0-8945EC54E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17" y="6122930"/>
            <a:ext cx="31813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5CD4246-F60E-48BD-A7C7-A57891E672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3725" y="3493338"/>
            <a:ext cx="6706191" cy="21345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4DCABE7-D3C1-432A-B723-1336853BF5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017" y="1797790"/>
            <a:ext cx="9386277" cy="1695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879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33A52-5582-C14D-904F-2B54F7EBA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Cyber Risk Landscape</a:t>
            </a:r>
          </a:p>
        </p:txBody>
      </p:sp>
      <p:pic>
        <p:nvPicPr>
          <p:cNvPr id="1026" name="Picture 2" descr="image001">
            <a:extLst>
              <a:ext uri="{FF2B5EF4-FFF2-40B4-BE49-F238E27FC236}">
                <a16:creationId xmlns:a16="http://schemas.microsoft.com/office/drawing/2014/main" id="{51AF6A2C-D961-4220-BDA0-8945EC54E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17" y="6122930"/>
            <a:ext cx="31813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E5BF5F4-2172-452A-BCCA-08B09892E5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017" y="1560098"/>
            <a:ext cx="5924983" cy="24143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B92966A-5230-474C-B761-A0FFCB2520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3508" y="3156334"/>
            <a:ext cx="5924983" cy="26951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DB071FC-3141-4C97-AFB8-6AD9F2E208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4933" y="4503920"/>
            <a:ext cx="5924983" cy="158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233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ales Direction 16X9">
  <a:themeElements>
    <a:clrScheme name="Custom 13">
      <a:dk1>
        <a:srgbClr val="595959"/>
      </a:dk1>
      <a:lt1>
        <a:srgbClr val="FFFFFF"/>
      </a:lt1>
      <a:dk2>
        <a:srgbClr val="000000"/>
      </a:dk2>
      <a:lt2>
        <a:srgbClr val="F2F2F2"/>
      </a:lt2>
      <a:accent1>
        <a:srgbClr val="EE3224"/>
      </a:accent1>
      <a:accent2>
        <a:srgbClr val="000000"/>
      </a:accent2>
      <a:accent3>
        <a:srgbClr val="EE3224"/>
      </a:accent3>
      <a:accent4>
        <a:srgbClr val="969890"/>
      </a:accent4>
      <a:accent5>
        <a:srgbClr val="EE3224"/>
      </a:accent5>
      <a:accent6>
        <a:srgbClr val="EE3224"/>
      </a:accent6>
      <a:hlink>
        <a:srgbClr val="EE3224"/>
      </a:hlink>
      <a:folHlink>
        <a:srgbClr val="96989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siness direction presentation (widescreen).potx" id="{D17AB31B-F25B-45F4-B34E-C6982D129A29}" vid="{B63A7B92-8C2A-4E6A-9062-768A2448E61C}"/>
    </a:ext>
  </a:extLst>
</a:theme>
</file>

<file path=ppt/theme/theme2.xml><?xml version="1.0" encoding="utf-8"?>
<a:theme xmlns:a="http://schemas.openxmlformats.org/drawingml/2006/main" name="Office Theme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12501888CC764C9D18C4B7056A262F" ma:contentTypeVersion="4" ma:contentTypeDescription="Create a new document." ma:contentTypeScope="" ma:versionID="8ce0d777a6815dc52c3f738ec81002b2">
  <xsd:schema xmlns:xsd="http://www.w3.org/2001/XMLSchema" xmlns:xs="http://www.w3.org/2001/XMLSchema" xmlns:p="http://schemas.microsoft.com/office/2006/metadata/properties" xmlns:ns1="http://schemas.microsoft.com/sharepoint/v3" xmlns:ns2="http://schemas.microsoft.com/sharepoint/v4" xmlns:ns3="8ac22a03-3f85-45a2-96d3-e4e8e6605671" targetNamespace="http://schemas.microsoft.com/office/2006/metadata/properties" ma:root="true" ma:fieldsID="6c993d390f750691648acdf5bf5e0e01" ns1:_="" ns2:_="" ns3:_="">
    <xsd:import namespace="http://schemas.microsoft.com/sharepoint/v3"/>
    <xsd:import namespace="http://schemas.microsoft.com/sharepoint/v4"/>
    <xsd:import namespace="8ac22a03-3f85-45a2-96d3-e4e8e6605671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IconOverlay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0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c22a03-3f85-45a2-96d3-e4e8e6605671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194BF54-22A3-423C-A366-CB5702288B6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sharepoint/v4"/>
    <ds:schemaRef ds:uri="8ac22a03-3f85-45a2-96d3-e4e8e660567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66E0BB0-1D89-43E7-A6BE-657A9F1C12BD}">
  <ds:schemaRefs>
    <ds:schemaRef ds:uri="http://schemas.microsoft.com/sharepoint/v4"/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infopath/2007/PartnerControls"/>
    <ds:schemaRef ds:uri="http://purl.org/dc/terms/"/>
    <ds:schemaRef ds:uri="8ac22a03-3f85-45a2-96d3-e4e8e6605671"/>
    <ds:schemaRef ds:uri="http://schemas.microsoft.com/office/2006/documentManagement/types"/>
    <ds:schemaRef ds:uri="http://schemas.microsoft.com/sharepoint/v3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54F26CB-F7AF-46E2-8AF7-6869F299335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6732</TotalTime>
  <Words>668</Words>
  <Application>Microsoft Office PowerPoint</Application>
  <PresentationFormat>Widescreen</PresentationFormat>
  <Paragraphs>132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.AppleSystemUIFont</vt:lpstr>
      <vt:lpstr>Arial</vt:lpstr>
      <vt:lpstr>Book Antiqua</vt:lpstr>
      <vt:lpstr>Wingdings</vt:lpstr>
      <vt:lpstr>Sales Direction 16X9</vt:lpstr>
      <vt:lpstr>10 Ways to Improve Cybersecurity Insurability &amp; Minimize Rates</vt:lpstr>
      <vt:lpstr>Presenters</vt:lpstr>
      <vt:lpstr>Agenda</vt:lpstr>
      <vt:lpstr>The Cyber Insurance Landscape </vt:lpstr>
      <vt:lpstr>The Cyber Risk Landscape</vt:lpstr>
      <vt:lpstr>Average Ransom Paid By Type</vt:lpstr>
      <vt:lpstr>The Cyber Risk Landscape</vt:lpstr>
      <vt:lpstr>The Cyber Risk Landscape</vt:lpstr>
      <vt:lpstr>The Cyber Risk Landscape</vt:lpstr>
      <vt:lpstr>10 Ways to Improve Cybersecurity</vt:lpstr>
      <vt:lpstr>Assess your Information Security</vt:lpstr>
      <vt:lpstr>Implement Out of Band Authentications</vt:lpstr>
      <vt:lpstr>Create a set of information security policies </vt:lpstr>
      <vt:lpstr>Create and practice an incident response plan</vt:lpstr>
      <vt:lpstr>Review Recovery Time Objectives</vt:lpstr>
      <vt:lpstr>Disable RDP access </vt:lpstr>
      <vt:lpstr>Enable Multi-Factor Authentication </vt:lpstr>
      <vt:lpstr>Implement effective logging</vt:lpstr>
      <vt:lpstr>Perform Vulnerability Scanning</vt:lpstr>
      <vt:lpstr>Implement Endpoint Detection and Response Tools</vt:lpstr>
      <vt:lpstr>Paying Ransomware – Discussion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with Picture Layout</dc:title>
  <dc:creator>Teresa Grace</dc:creator>
  <cp:lastModifiedBy>David Wasson</cp:lastModifiedBy>
  <cp:revision>200</cp:revision>
  <cp:lastPrinted>2018-10-22T15:43:27Z</cp:lastPrinted>
  <dcterms:created xsi:type="dcterms:W3CDTF">2017-12-19T13:17:27Z</dcterms:created>
  <dcterms:modified xsi:type="dcterms:W3CDTF">2021-03-11T18:03:56Z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0x0101009F12501888CC764C9D18C4B7056A262F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